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8"/>
  </p:notesMasterIdLst>
  <p:handoutMasterIdLst>
    <p:handoutMasterId r:id="rId29"/>
  </p:handoutMasterIdLst>
  <p:sldIdLst>
    <p:sldId id="293" r:id="rId3"/>
    <p:sldId id="265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84" r:id="rId20"/>
    <p:sldId id="285" r:id="rId21"/>
    <p:sldId id="287" r:id="rId22"/>
    <p:sldId id="288" r:id="rId23"/>
    <p:sldId id="289" r:id="rId24"/>
    <p:sldId id="290" r:id="rId25"/>
    <p:sldId id="291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420D1-61F0-4BFB-AF94-FC4D9578D848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01684E4D-300A-4909-A8BC-5C6E6A1C1212}">
      <dgm:prSet phldrT="[Text]" custT="1"/>
      <dgm:spPr/>
      <dgm:t>
        <a:bodyPr/>
        <a:lstStyle/>
        <a:p>
          <a:r>
            <a:rPr lang="en-GB" sz="1800">
              <a:solidFill>
                <a:schemeClr val="bg1"/>
              </a:solidFill>
            </a:rPr>
            <a:t>Persoane expuse riscului de saracie dupa transferuri sociale</a:t>
          </a:r>
          <a:endParaRPr lang="ro-RO" sz="1800">
            <a:solidFill>
              <a:schemeClr val="bg1"/>
            </a:solidFill>
          </a:endParaRPr>
        </a:p>
      </dgm:t>
    </dgm:pt>
    <dgm:pt modelId="{CDF342E0-A455-4ABA-9526-F9E07201AED3}" type="parTrans" cxnId="{10D731BD-3F70-4292-8E1A-5A3854980E6B}">
      <dgm:prSet/>
      <dgm:spPr/>
      <dgm:t>
        <a:bodyPr/>
        <a:lstStyle/>
        <a:p>
          <a:endParaRPr lang="ro-RO"/>
        </a:p>
      </dgm:t>
    </dgm:pt>
    <dgm:pt modelId="{76C4E6E0-2D20-42F9-9651-E77B19173F72}" type="sibTrans" cxnId="{10D731BD-3F70-4292-8E1A-5A3854980E6B}">
      <dgm:prSet/>
      <dgm:spPr/>
      <dgm:t>
        <a:bodyPr/>
        <a:lstStyle/>
        <a:p>
          <a:endParaRPr lang="ro-RO"/>
        </a:p>
      </dgm:t>
    </dgm:pt>
    <dgm:pt modelId="{5CB23456-0F4D-45AE-8432-D875FC70DB94}">
      <dgm:prSet phldrT="[Text]" custT="1"/>
      <dgm:spPr/>
      <dgm:t>
        <a:bodyPr/>
        <a:lstStyle/>
        <a:p>
          <a:r>
            <a:rPr lang="en-GB" sz="1800">
              <a:solidFill>
                <a:schemeClr val="bg1"/>
              </a:solidFill>
            </a:rPr>
            <a:t>Persoane deprivate material sever</a:t>
          </a:r>
          <a:endParaRPr lang="ro-RO" sz="1800">
            <a:solidFill>
              <a:schemeClr val="bg1"/>
            </a:solidFill>
          </a:endParaRPr>
        </a:p>
      </dgm:t>
    </dgm:pt>
    <dgm:pt modelId="{4ED7F552-D858-4637-B9A3-D5D34391F531}" type="parTrans" cxnId="{7F11FFDF-8FD5-4944-BC2E-E15F8E610131}">
      <dgm:prSet/>
      <dgm:spPr/>
      <dgm:t>
        <a:bodyPr/>
        <a:lstStyle/>
        <a:p>
          <a:endParaRPr lang="ro-RO"/>
        </a:p>
      </dgm:t>
    </dgm:pt>
    <dgm:pt modelId="{A4C5152A-0474-4660-A59C-6F64C370A04B}" type="sibTrans" cxnId="{7F11FFDF-8FD5-4944-BC2E-E15F8E610131}">
      <dgm:prSet/>
      <dgm:spPr/>
      <dgm:t>
        <a:bodyPr/>
        <a:lstStyle/>
        <a:p>
          <a:endParaRPr lang="ro-RO"/>
        </a:p>
      </dgm:t>
    </dgm:pt>
    <dgm:pt modelId="{A9F3739D-1E77-4E30-9C30-5FCF82C76695}">
      <dgm:prSet phldrT="[Text]" custT="1"/>
      <dgm:spPr/>
      <dgm:t>
        <a:bodyPr/>
        <a:lstStyle/>
        <a:p>
          <a:r>
            <a:rPr lang="en-GB" sz="1800">
              <a:solidFill>
                <a:schemeClr val="bg1"/>
              </a:solidFill>
            </a:rPr>
            <a:t>Persoane care traiesc in gospodarii cu intensitate scazuta a muncii</a:t>
          </a:r>
          <a:endParaRPr lang="ro-RO" sz="1800">
            <a:solidFill>
              <a:schemeClr val="bg1"/>
            </a:solidFill>
          </a:endParaRPr>
        </a:p>
      </dgm:t>
    </dgm:pt>
    <dgm:pt modelId="{6E99A97F-364A-473A-AE76-805A55F06F5C}" type="parTrans" cxnId="{6A36BAF1-2CB0-4997-8C76-8BEFCB5A80AD}">
      <dgm:prSet/>
      <dgm:spPr/>
      <dgm:t>
        <a:bodyPr/>
        <a:lstStyle/>
        <a:p>
          <a:endParaRPr lang="ro-RO"/>
        </a:p>
      </dgm:t>
    </dgm:pt>
    <dgm:pt modelId="{8FE7EAEA-452C-4F55-A4C1-44074BC75EA4}" type="sibTrans" cxnId="{6A36BAF1-2CB0-4997-8C76-8BEFCB5A80AD}">
      <dgm:prSet/>
      <dgm:spPr/>
      <dgm:t>
        <a:bodyPr/>
        <a:lstStyle/>
        <a:p>
          <a:endParaRPr lang="ro-RO"/>
        </a:p>
      </dgm:t>
    </dgm:pt>
    <dgm:pt modelId="{A19302F4-D5A1-4CA2-AB3A-D829AE60D988}" type="pres">
      <dgm:prSet presAssocID="{C59420D1-61F0-4BFB-AF94-FC4D9578D848}" presName="compositeShape" presStyleCnt="0">
        <dgm:presLayoutVars>
          <dgm:chMax val="7"/>
          <dgm:dir/>
          <dgm:resizeHandles val="exact"/>
        </dgm:presLayoutVars>
      </dgm:prSet>
      <dgm:spPr/>
    </dgm:pt>
    <dgm:pt modelId="{608C4B51-FC16-4900-B7F2-E10417FC4560}" type="pres">
      <dgm:prSet presAssocID="{01684E4D-300A-4909-A8BC-5C6E6A1C1212}" presName="circ1" presStyleLbl="vennNode1" presStyleIdx="0" presStyleCnt="3"/>
      <dgm:spPr/>
    </dgm:pt>
    <dgm:pt modelId="{24571F7B-333A-435A-8E4D-9AC8FF9A31E1}" type="pres">
      <dgm:prSet presAssocID="{01684E4D-300A-4909-A8BC-5C6E6A1C12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FC0D8A-B955-4D23-87AB-20FAB49B4B6F}" type="pres">
      <dgm:prSet presAssocID="{5CB23456-0F4D-45AE-8432-D875FC70DB94}" presName="circ2" presStyleLbl="vennNode1" presStyleIdx="1" presStyleCnt="3"/>
      <dgm:spPr/>
    </dgm:pt>
    <dgm:pt modelId="{ADA19658-043C-48ED-83A9-7BCEEA86D1A3}" type="pres">
      <dgm:prSet presAssocID="{5CB23456-0F4D-45AE-8432-D875FC70DB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0F69D1-7CDE-40C4-8F96-8252973CD46F}" type="pres">
      <dgm:prSet presAssocID="{A9F3739D-1E77-4E30-9C30-5FCF82C76695}" presName="circ3" presStyleLbl="vennNode1" presStyleIdx="2" presStyleCnt="3" custLinFactNeighborX="1584" custLinFactNeighborY="528"/>
      <dgm:spPr/>
    </dgm:pt>
    <dgm:pt modelId="{DD00999E-A99E-4979-8426-78CA698607C7}" type="pres">
      <dgm:prSet presAssocID="{A9F3739D-1E77-4E30-9C30-5FCF82C7669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3FFC905-4B20-45B2-B861-48A57A340D20}" type="presOf" srcId="{01684E4D-300A-4909-A8BC-5C6E6A1C1212}" destId="{24571F7B-333A-435A-8E4D-9AC8FF9A31E1}" srcOrd="1" destOrd="0" presId="urn:microsoft.com/office/officeart/2005/8/layout/venn1"/>
    <dgm:cxn modelId="{805E6D5C-8E97-4936-BF85-F45FC3F04B13}" type="presOf" srcId="{5CB23456-0F4D-45AE-8432-D875FC70DB94}" destId="{EFFC0D8A-B955-4D23-87AB-20FAB49B4B6F}" srcOrd="0" destOrd="0" presId="urn:microsoft.com/office/officeart/2005/8/layout/venn1"/>
    <dgm:cxn modelId="{43618C48-10C1-4DD0-B4E7-7AADD624AD5E}" type="presOf" srcId="{5CB23456-0F4D-45AE-8432-D875FC70DB94}" destId="{ADA19658-043C-48ED-83A9-7BCEEA86D1A3}" srcOrd="1" destOrd="0" presId="urn:microsoft.com/office/officeart/2005/8/layout/venn1"/>
    <dgm:cxn modelId="{EC02E48E-F54D-45DE-A799-202DAB95018A}" type="presOf" srcId="{01684E4D-300A-4909-A8BC-5C6E6A1C1212}" destId="{608C4B51-FC16-4900-B7F2-E10417FC4560}" srcOrd="0" destOrd="0" presId="urn:microsoft.com/office/officeart/2005/8/layout/venn1"/>
    <dgm:cxn modelId="{4D95F1A3-6E6C-49FB-9B7A-3C28BB1E108D}" type="presOf" srcId="{A9F3739D-1E77-4E30-9C30-5FCF82C76695}" destId="{8F0F69D1-7CDE-40C4-8F96-8252973CD46F}" srcOrd="0" destOrd="0" presId="urn:microsoft.com/office/officeart/2005/8/layout/venn1"/>
    <dgm:cxn modelId="{10D731BD-3F70-4292-8E1A-5A3854980E6B}" srcId="{C59420D1-61F0-4BFB-AF94-FC4D9578D848}" destId="{01684E4D-300A-4909-A8BC-5C6E6A1C1212}" srcOrd="0" destOrd="0" parTransId="{CDF342E0-A455-4ABA-9526-F9E07201AED3}" sibTransId="{76C4E6E0-2D20-42F9-9651-E77B19173F72}"/>
    <dgm:cxn modelId="{19318FD2-6036-48D7-B0AF-143611D46CD9}" type="presOf" srcId="{C59420D1-61F0-4BFB-AF94-FC4D9578D848}" destId="{A19302F4-D5A1-4CA2-AB3A-D829AE60D988}" srcOrd="0" destOrd="0" presId="urn:microsoft.com/office/officeart/2005/8/layout/venn1"/>
    <dgm:cxn modelId="{7F11FFDF-8FD5-4944-BC2E-E15F8E610131}" srcId="{C59420D1-61F0-4BFB-AF94-FC4D9578D848}" destId="{5CB23456-0F4D-45AE-8432-D875FC70DB94}" srcOrd="1" destOrd="0" parTransId="{4ED7F552-D858-4637-B9A3-D5D34391F531}" sibTransId="{A4C5152A-0474-4660-A59C-6F64C370A04B}"/>
    <dgm:cxn modelId="{12FC71F1-49CB-45A5-9677-73A806A7A30D}" type="presOf" srcId="{A9F3739D-1E77-4E30-9C30-5FCF82C76695}" destId="{DD00999E-A99E-4979-8426-78CA698607C7}" srcOrd="1" destOrd="0" presId="urn:microsoft.com/office/officeart/2005/8/layout/venn1"/>
    <dgm:cxn modelId="{6A36BAF1-2CB0-4997-8C76-8BEFCB5A80AD}" srcId="{C59420D1-61F0-4BFB-AF94-FC4D9578D848}" destId="{A9F3739D-1E77-4E30-9C30-5FCF82C76695}" srcOrd="2" destOrd="0" parTransId="{6E99A97F-364A-473A-AE76-805A55F06F5C}" sibTransId="{8FE7EAEA-452C-4F55-A4C1-44074BC75EA4}"/>
    <dgm:cxn modelId="{0875F862-3D80-4E8B-A579-40F028D34643}" type="presParOf" srcId="{A19302F4-D5A1-4CA2-AB3A-D829AE60D988}" destId="{608C4B51-FC16-4900-B7F2-E10417FC4560}" srcOrd="0" destOrd="0" presId="urn:microsoft.com/office/officeart/2005/8/layout/venn1"/>
    <dgm:cxn modelId="{E1175742-9B70-4A3C-99E6-30078D49F9C7}" type="presParOf" srcId="{A19302F4-D5A1-4CA2-AB3A-D829AE60D988}" destId="{24571F7B-333A-435A-8E4D-9AC8FF9A31E1}" srcOrd="1" destOrd="0" presId="urn:microsoft.com/office/officeart/2005/8/layout/venn1"/>
    <dgm:cxn modelId="{F3BA9AB4-4904-4496-8217-6BC65498A364}" type="presParOf" srcId="{A19302F4-D5A1-4CA2-AB3A-D829AE60D988}" destId="{EFFC0D8A-B955-4D23-87AB-20FAB49B4B6F}" srcOrd="2" destOrd="0" presId="urn:microsoft.com/office/officeart/2005/8/layout/venn1"/>
    <dgm:cxn modelId="{D23F44A5-A3F7-43CA-B68C-E32495D37C7F}" type="presParOf" srcId="{A19302F4-D5A1-4CA2-AB3A-D829AE60D988}" destId="{ADA19658-043C-48ED-83A9-7BCEEA86D1A3}" srcOrd="3" destOrd="0" presId="urn:microsoft.com/office/officeart/2005/8/layout/venn1"/>
    <dgm:cxn modelId="{9EFA2ECE-436C-4E73-9470-19CAADABE9C5}" type="presParOf" srcId="{A19302F4-D5A1-4CA2-AB3A-D829AE60D988}" destId="{8F0F69D1-7CDE-40C4-8F96-8252973CD46F}" srcOrd="4" destOrd="0" presId="urn:microsoft.com/office/officeart/2005/8/layout/venn1"/>
    <dgm:cxn modelId="{04E18DF7-3788-4B01-BF58-B42F24267452}" type="presParOf" srcId="{A19302F4-D5A1-4CA2-AB3A-D829AE60D988}" destId="{DD00999E-A99E-4979-8426-78CA698607C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4B51-FC16-4900-B7F2-E10417FC4560}">
      <dsp:nvSpPr>
        <dsp:cNvPr id="0" name=""/>
        <dsp:cNvSpPr/>
      </dsp:nvSpPr>
      <dsp:spPr>
        <a:xfrm>
          <a:off x="2249770" y="121358"/>
          <a:ext cx="2510858" cy="25108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</a:rPr>
            <a:t>Persoane expuse riscului de saracie dupa transferuri sociale</a:t>
          </a:r>
          <a:endParaRPr lang="ro-RO" sz="1800" kern="1200">
            <a:solidFill>
              <a:schemeClr val="bg1"/>
            </a:solidFill>
          </a:endParaRPr>
        </a:p>
      </dsp:txBody>
      <dsp:txXfrm>
        <a:off x="2584551" y="560758"/>
        <a:ext cx="1841296" cy="1129886"/>
      </dsp:txXfrm>
    </dsp:sp>
    <dsp:sp modelId="{EFFC0D8A-B955-4D23-87AB-20FAB49B4B6F}">
      <dsp:nvSpPr>
        <dsp:cNvPr id="0" name=""/>
        <dsp:cNvSpPr/>
      </dsp:nvSpPr>
      <dsp:spPr>
        <a:xfrm>
          <a:off x="3155772" y="1690644"/>
          <a:ext cx="2510858" cy="25108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</a:rPr>
            <a:t>Persoane deprivate material sever</a:t>
          </a:r>
          <a:endParaRPr lang="ro-RO" sz="1800" kern="1200">
            <a:solidFill>
              <a:schemeClr val="bg1"/>
            </a:solidFill>
          </a:endParaRPr>
        </a:p>
      </dsp:txBody>
      <dsp:txXfrm>
        <a:off x="3923676" y="2339283"/>
        <a:ext cx="1506515" cy="1380972"/>
      </dsp:txXfrm>
    </dsp:sp>
    <dsp:sp modelId="{8F0F69D1-7CDE-40C4-8F96-8252973CD46F}">
      <dsp:nvSpPr>
        <dsp:cNvPr id="0" name=""/>
        <dsp:cNvSpPr/>
      </dsp:nvSpPr>
      <dsp:spPr>
        <a:xfrm>
          <a:off x="1383541" y="1703902"/>
          <a:ext cx="2510858" cy="25108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</a:rPr>
            <a:t>Persoane care traiesc in gospodarii cu intensitate scazuta a muncii</a:t>
          </a:r>
          <a:endParaRPr lang="ro-RO" sz="1800" kern="1200">
            <a:solidFill>
              <a:schemeClr val="bg1"/>
            </a:solidFill>
          </a:endParaRPr>
        </a:p>
      </dsp:txBody>
      <dsp:txXfrm>
        <a:off x="1619980" y="2352540"/>
        <a:ext cx="1506515" cy="1380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9BDA-BD19-4064-BF2C-14D89FF3C190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8E8E-C91D-44A0-93D6-1E4294D2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147-A9B1-468D-860B-052CCDB90DB6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310F-3F7A-4A9C-892D-242CD6C3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B0C-DDAB-42F4-8C24-B1FE6CABC65D}" type="datetime1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DB9-A473-442C-B086-D1F93506A4BE}" type="datetime1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7AFD-ABC7-4364-90EF-95B15C8A323B}" type="datetime1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589463"/>
            <a:ext cx="101282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9738"/>
            <a:ext cx="1012825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60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111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296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25" y="365125"/>
            <a:ext cx="10134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8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3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619" y="987425"/>
            <a:ext cx="5943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13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11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6249" y="987425"/>
            <a:ext cx="5943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767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6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1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7644" y="6356350"/>
            <a:ext cx="592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938" y="6356350"/>
            <a:ext cx="76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562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>
            <a:solidFill>
              <a:schemeClr val="accent1">
                <a:lumMod val="75000"/>
              </a:schemeClr>
            </a:solidFill>
          </a:ln>
          <a:solidFill>
            <a:schemeClr val="accent6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768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12FA3-985E-4D22-BE95-A66B0579CF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8" y="1371600"/>
            <a:ext cx="875968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C582B9-043C-4B5C-A9C4-4A4D57F33467}"/>
              </a:ext>
            </a:extLst>
          </p:cNvPr>
          <p:cNvSpPr txBox="1"/>
          <p:nvPr/>
        </p:nvSpPr>
        <p:spPr>
          <a:xfrm>
            <a:off x="1119808" y="1122406"/>
            <a:ext cx="1015116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BUNA DIMINEATA!</a:t>
            </a:r>
            <a:endParaRPr lang="ro-RO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BBBFA-8862-4B70-B24A-770AC871FEE0}"/>
              </a:ext>
            </a:extLst>
          </p:cNvPr>
          <p:cNvSpPr txBox="1"/>
          <p:nvPr/>
        </p:nvSpPr>
        <p:spPr>
          <a:xfrm>
            <a:off x="1086678" y="1511102"/>
            <a:ext cx="104427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Principalele grupuri vulnerabile din Romania </a:t>
            </a:r>
            <a:endParaRPr lang="ro-R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90D33-7D62-441C-B574-6A3D77A5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33339"/>
            <a:ext cx="5749026" cy="719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399FB-1F3C-4A73-B48C-77F86D6F1663}"/>
              </a:ext>
            </a:extLst>
          </p:cNvPr>
          <p:cNvSpPr txBox="1"/>
          <p:nvPr/>
        </p:nvSpPr>
        <p:spPr>
          <a:xfrm>
            <a:off x="265043" y="3238630"/>
            <a:ext cx="9223513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 sarace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 si tineri lipsiti de ingrijire si sprijin parental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 varstnice singure sau dependente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Romi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 cu dizabilitati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 grupuri vulnerabile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 care traiesc in comunitati rurale si urbane marginalizate</a:t>
            </a:r>
            <a:endParaRPr lang="ro-R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6939EE-C621-46DD-B2DC-356F329E5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38" y="2715307"/>
            <a:ext cx="3510119" cy="26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E49F3D-2833-49A3-BD8D-E7018D227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96" y="1111385"/>
            <a:ext cx="3604591" cy="2194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19D552-7D75-4000-B375-32E8C78ED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487" y="246592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C08279-8996-4862-BA4D-A3858AB52D10}"/>
              </a:ext>
            </a:extLst>
          </p:cNvPr>
          <p:cNvSpPr txBox="1"/>
          <p:nvPr/>
        </p:nvSpPr>
        <p:spPr>
          <a:xfrm>
            <a:off x="1974573" y="1794365"/>
            <a:ext cx="75404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Persoane sărace</a:t>
            </a:r>
            <a:endParaRPr lang="ro-RO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DFAB1-FC19-4FAB-A50B-DAE60B2AE88F}"/>
              </a:ext>
            </a:extLst>
          </p:cNvPr>
          <p:cNvSpPr txBox="1"/>
          <p:nvPr/>
        </p:nvSpPr>
        <p:spPr>
          <a:xfrm>
            <a:off x="967409" y="2730532"/>
            <a:ext cx="955481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 săraci, mai ales aceia care trăiesc în familii cu </a:t>
            </a:r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mulți copii sau în familii cu un singur părinte 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 sărace angajate, mai ales muncitori subcalificați (în principal din mediul rural); lucrători pe cont propriu atât în agricultură, cât și în alte domenii 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Tineri șomeri și persoane care nu sunt angajate și nu sunt înscrise în sistemul de învățământ sau de formare profesională 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Persoane cu vârste între 50 și 64 de ani care nu sunt încadrate profesional și care sunt excluse din programele de asistență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Persoane vârstnice sărace, mai ales cele care locuiesc cu membri ai familiei aflați în întreținere și persoane vârstnice singure</a:t>
            </a:r>
            <a:endParaRPr lang="ro-R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93C5A9-6F21-4CBA-B5D7-A20EE3538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193583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A5D986-2D34-440C-B3BE-A9AEC6A64517}"/>
              </a:ext>
            </a:extLst>
          </p:cNvPr>
          <p:cNvSpPr txBox="1"/>
          <p:nvPr/>
        </p:nvSpPr>
        <p:spPr>
          <a:xfrm>
            <a:off x="642731" y="1230557"/>
            <a:ext cx="1090653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o-RO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Copii și tineri lipsiți de îngrijire și sprijin parental </a:t>
            </a:r>
            <a:endParaRPr lang="ro-R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6B0C9-0D02-4150-AA00-8B5CD5330BDB}"/>
              </a:ext>
            </a:extLst>
          </p:cNvPr>
          <p:cNvSpPr txBox="1"/>
          <p:nvPr/>
        </p:nvSpPr>
        <p:spPr>
          <a:xfrm>
            <a:off x="1232453" y="2491483"/>
            <a:ext cx="903798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 abandonați în unități medicale 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 care trăiesc în centre de plasament mari sau de calitate slabă  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Tineri care părăsesc îngrijirea rezidenţială 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 și tineri care trăiesc pe stradă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Copii cu părinți care lucrează în străinătate, mai ales aceia cu amândoi părinții în străinătate și cei care se confruntă cu separarea pe termen lung de părinții lor 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 lipsiți de libertate  </a:t>
            </a:r>
            <a:endParaRPr lang="en-GB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Mame adolescente </a:t>
            </a:r>
            <a:endParaRPr lang="ro-R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3359E-AD05-4988-AABB-E2A99FB2F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21" y="4382155"/>
            <a:ext cx="4558748" cy="23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D93EA-D5DC-4178-9A6C-184E3F1B3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46592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22E606-A838-436B-8EE2-C53839131A0A}"/>
              </a:ext>
            </a:extLst>
          </p:cNvPr>
          <p:cNvSpPr txBox="1"/>
          <p:nvPr/>
        </p:nvSpPr>
        <p:spPr>
          <a:xfrm>
            <a:off x="530087" y="1790091"/>
            <a:ext cx="113968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Persoane vârstnice singure sau dependente </a:t>
            </a:r>
            <a:endParaRPr lang="ro-R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6F51D-D8B7-4CAB-BB02-E4F64B0AD760}"/>
              </a:ext>
            </a:extLst>
          </p:cNvPr>
          <p:cNvSpPr txBox="1"/>
          <p:nvPr/>
        </p:nvSpPr>
        <p:spPr>
          <a:xfrm>
            <a:off x="1060174" y="3028890"/>
            <a:ext cx="109993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 vârstnice care locuiesc singure și/sau cu nevoi complexe de</a:t>
            </a:r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dependenta</a:t>
            </a:r>
            <a:r>
              <a:rPr lang="ro-R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BE532-E128-4BD4-AB78-FCBF78AF4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72" y="3573563"/>
            <a:ext cx="41529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6FEE8-EE9F-47BD-8724-1E77BF56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312853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33268F-F57F-4895-AAD7-F3F82034469D}"/>
              </a:ext>
            </a:extLst>
          </p:cNvPr>
          <p:cNvSpPr txBox="1"/>
          <p:nvPr/>
        </p:nvSpPr>
        <p:spPr>
          <a:xfrm>
            <a:off x="1895061" y="1777305"/>
            <a:ext cx="87994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Romi </a:t>
            </a:r>
            <a:endParaRPr lang="ro-R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98FDE-69ED-48EB-B4E0-426BCF8CCF26}"/>
              </a:ext>
            </a:extLst>
          </p:cNvPr>
          <p:cNvSpPr txBox="1"/>
          <p:nvPr/>
        </p:nvSpPr>
        <p:spPr>
          <a:xfrm>
            <a:off x="1222927" y="2753199"/>
            <a:ext cx="87994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 și adulți de etnie romă cu risc de a fi excluși din familii fără un venit sustenabil </a:t>
            </a:r>
            <a:endParaRPr lang="ro-R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52E1A-7C04-407F-A2A4-FBDE141B3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91" y="3429000"/>
            <a:ext cx="4873073" cy="32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A117E-E498-457A-B6F1-644CC317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86349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0E797A-48FD-4070-8CF3-DEB32D7E4C7E}"/>
              </a:ext>
            </a:extLst>
          </p:cNvPr>
          <p:cNvSpPr txBox="1"/>
          <p:nvPr/>
        </p:nvSpPr>
        <p:spPr>
          <a:xfrm>
            <a:off x="1895061" y="1841214"/>
            <a:ext cx="89982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Persoane cu dizabilităţi</a:t>
            </a:r>
            <a:endParaRPr lang="ro-R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C4031-3A9D-4078-A73C-A21D0549F641}"/>
              </a:ext>
            </a:extLst>
          </p:cNvPr>
          <p:cNvSpPr txBox="1"/>
          <p:nvPr/>
        </p:nvSpPr>
        <p:spPr>
          <a:xfrm>
            <a:off x="0" y="2489274"/>
            <a:ext cx="8839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 și adulți cu dizabilități </a:t>
            </a:r>
            <a:endPara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ersoane invalide </a:t>
            </a:r>
            <a:endPara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nevoi complexe de dependență </a:t>
            </a:r>
            <a:endParaRPr lang="ro-R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115E9-16D0-4F02-AD11-18862705E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04" y="3768816"/>
            <a:ext cx="4982818" cy="28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1795DB-EC57-4D62-8141-566AEB9A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46592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CB380-A805-4ECE-8389-D8E386DAFE24}"/>
              </a:ext>
            </a:extLst>
          </p:cNvPr>
          <p:cNvSpPr txBox="1"/>
          <p:nvPr/>
        </p:nvSpPr>
        <p:spPr>
          <a:xfrm>
            <a:off x="2345635" y="1772566"/>
            <a:ext cx="83356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>
                <a:solidFill>
                  <a:schemeClr val="bg1"/>
                </a:solidFill>
              </a:rPr>
              <a:t> </a:t>
            </a:r>
            <a:r>
              <a:rPr lang="ro-RO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 grupuri vulnerabile </a:t>
            </a:r>
            <a:endParaRPr lang="ro-R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C81E2-EE95-4795-AEA4-4C66B349FDF9}"/>
              </a:ext>
            </a:extLst>
          </p:cNvPr>
          <p:cNvSpPr txBox="1"/>
          <p:nvPr/>
        </p:nvSpPr>
        <p:spPr>
          <a:xfrm>
            <a:off x="861391" y="2735166"/>
            <a:ext cx="931627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 care suferă de dependență de substanțe </a:t>
            </a:r>
            <a:endPara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Persoane lipsite de libertate sau aflate sub control judiciar </a:t>
            </a:r>
            <a:endPara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Persoane fără domiciliu </a:t>
            </a:r>
            <a:endPara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Victime ale violenței domestice </a:t>
            </a:r>
            <a:endPara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Victime ale traficului de ființe umane</a:t>
            </a:r>
            <a:endPara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Refugiați și imigranți </a:t>
            </a:r>
            <a:endParaRPr lang="ro-R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EAE1B-0F8E-4DCB-B922-235FEDC2C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82" y="3596208"/>
            <a:ext cx="4843870" cy="30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356C8A-FEDE-4B80-B51B-F95E7DCA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86349"/>
            <a:ext cx="5749026" cy="71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1EADC-AD4F-4ABC-BBB3-43EEED71D48C}"/>
              </a:ext>
            </a:extLst>
          </p:cNvPr>
          <p:cNvSpPr txBox="1"/>
          <p:nvPr/>
        </p:nvSpPr>
        <p:spPr>
          <a:xfrm>
            <a:off x="1205947" y="1583626"/>
            <a:ext cx="1028368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</a:rPr>
              <a:t> </a:t>
            </a:r>
            <a:r>
              <a:rPr lang="it-IT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Persoane care trăiesc în comunități marginalizate </a:t>
            </a:r>
            <a:endParaRPr lang="ro-R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D031C-37B4-4340-B137-DE53E73EA174}"/>
              </a:ext>
            </a:extLst>
          </p:cNvPr>
          <p:cNvSpPr txBox="1"/>
          <p:nvPr/>
        </p:nvSpPr>
        <p:spPr>
          <a:xfrm>
            <a:off x="-821635" y="2660844"/>
            <a:ext cx="989937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it-IT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bg1"/>
                </a:solidFill>
              </a:rPr>
              <a:t> </a:t>
            </a:r>
            <a:r>
              <a:rPr 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Comunităţile rurale sărace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Comunităţile urbane marginalizate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Comunități rome sărace și marginalizate </a:t>
            </a:r>
            <a:endParaRPr lang="ro-R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9B40A-5B84-44F2-AAB7-A3CEFBF5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16" y="3238731"/>
            <a:ext cx="4622524" cy="30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AD8D82-75CB-4C83-8855-74BC73E44413}"/>
              </a:ext>
            </a:extLst>
          </p:cNvPr>
          <p:cNvSpPr txBox="1"/>
          <p:nvPr/>
        </p:nvSpPr>
        <p:spPr>
          <a:xfrm>
            <a:off x="1510748" y="1348438"/>
            <a:ext cx="85609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Ariile incluziunii sociale</a:t>
            </a:r>
            <a:endParaRPr lang="ro-R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55C13-AD2B-40AD-98A4-C87C21AB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39618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sz="2800">
                <a:solidFill>
                  <a:srgbClr val="333333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sz="26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sz="24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106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106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106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106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ro-RO" altLang="ro-RO" sz="24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protecţie socială</a:t>
            </a:r>
          </a:p>
          <a:p>
            <a:pPr>
              <a:lnSpc>
                <a:spcPct val="90000"/>
              </a:lnSpc>
            </a:pPr>
            <a:r>
              <a:rPr lang="ro-RO" altLang="ro-RO" sz="24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ocuparea forţei de muncă</a:t>
            </a:r>
          </a:p>
          <a:p>
            <a:pPr>
              <a:lnSpc>
                <a:spcPct val="90000"/>
              </a:lnSpc>
            </a:pPr>
            <a:r>
              <a:rPr lang="ro-RO" altLang="ro-RO" sz="24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locuire</a:t>
            </a:r>
          </a:p>
          <a:p>
            <a:pPr>
              <a:lnSpc>
                <a:spcPct val="90000"/>
              </a:lnSpc>
            </a:pPr>
            <a:r>
              <a:rPr lang="ro-RO" altLang="ro-RO" sz="24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educaţie</a:t>
            </a:r>
          </a:p>
          <a:p>
            <a:pPr>
              <a:lnSpc>
                <a:spcPct val="90000"/>
              </a:lnSpc>
            </a:pPr>
            <a:r>
              <a:rPr lang="ro-RO" altLang="ro-RO" sz="24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sănătătate</a:t>
            </a:r>
          </a:p>
          <a:p>
            <a:pPr>
              <a:lnSpc>
                <a:spcPct val="90000"/>
              </a:lnSpc>
            </a:pPr>
            <a:r>
              <a:rPr lang="ro-RO" altLang="ro-RO" sz="24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informare </a:t>
            </a:r>
          </a:p>
          <a:p>
            <a:pPr>
              <a:lnSpc>
                <a:spcPct val="90000"/>
              </a:lnSpc>
            </a:pPr>
            <a:r>
              <a:rPr lang="ro-RO" altLang="ro-RO" sz="24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comunicare</a:t>
            </a:r>
          </a:p>
          <a:p>
            <a:pPr>
              <a:lnSpc>
                <a:spcPct val="90000"/>
              </a:lnSpc>
            </a:pPr>
            <a:r>
              <a:rPr lang="ro-RO" altLang="ro-RO" sz="24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securitate</a:t>
            </a:r>
          </a:p>
          <a:p>
            <a:pPr>
              <a:lnSpc>
                <a:spcPct val="90000"/>
              </a:lnSpc>
            </a:pPr>
            <a:r>
              <a:rPr lang="ro-RO" altLang="ro-RO" sz="24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justiţie</a:t>
            </a:r>
          </a:p>
          <a:p>
            <a:pPr>
              <a:lnSpc>
                <a:spcPct val="90000"/>
              </a:lnSpc>
            </a:pPr>
            <a:r>
              <a:rPr lang="ro-RO" altLang="ro-RO" sz="24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cultură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5C01-B702-4FC2-BEF0-6202D1F1C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3" y="3137453"/>
            <a:ext cx="4784035" cy="318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3DDE2B-BFF8-4F46-87FD-5700B443C5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27" y="384134"/>
            <a:ext cx="935990" cy="719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C5C85D-E3C4-4BCF-9040-5AE432C9FC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42" y="384134"/>
            <a:ext cx="744855" cy="719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54A46C-CBB1-4A73-833E-FB6F59BD3B7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97" y="384134"/>
            <a:ext cx="84899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EAB2EA-D5EF-42EE-8697-3EB1B683B24E}"/>
              </a:ext>
            </a:extLst>
          </p:cNvPr>
          <p:cNvSpPr/>
          <p:nvPr/>
        </p:nvSpPr>
        <p:spPr>
          <a:xfrm>
            <a:off x="2054086" y="2556948"/>
            <a:ext cx="78452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Grad maxim de participare din partea tuturor partilor interesate 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Includerea comunitatii mai largi 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Deschiderea si transparenta procesului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Hotararea de a asigura egalitatea  </a:t>
            </a: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Procese de luarea a deciziilor cu caracter de includere care sa duca la dezvoltarea unor pareri comune si la crearea consensului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C0498-3E4F-41E6-9F21-3DB329FC9F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76" y="206802"/>
            <a:ext cx="935990" cy="719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488F3-7088-4E03-A41D-D4677F4F17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91" y="206802"/>
            <a:ext cx="744855" cy="719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153F1-99EC-4B05-B104-FCA4621A1F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46" y="206802"/>
            <a:ext cx="848995" cy="719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E6999-47C6-40DD-A18E-FC41FD61C109}"/>
              </a:ext>
            </a:extLst>
          </p:cNvPr>
          <p:cNvSpPr txBox="1"/>
          <p:nvPr/>
        </p:nvSpPr>
        <p:spPr>
          <a:xfrm>
            <a:off x="2332383" y="1507554"/>
            <a:ext cx="7209182" cy="64633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o-RO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Democratie</a:t>
            </a:r>
            <a:endParaRPr lang="ro-R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868362"/>
            <a:ext cx="9144000" cy="2387600"/>
          </a:xfrm>
        </p:spPr>
        <p:txBody>
          <a:bodyPr>
            <a:noAutofit/>
          </a:bodyPr>
          <a:lstStyle/>
          <a:p>
            <a:r>
              <a:rPr lang="it-IT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Grupurile vulnerabile </a:t>
            </a:r>
            <a:r>
              <a:rPr lang="ro-RO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ș</a:t>
            </a:r>
            <a:r>
              <a:rPr lang="it-IT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incluziunea lor </a:t>
            </a:r>
            <a:r>
              <a:rPr lang="ro-RO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î</a:t>
            </a:r>
            <a:r>
              <a:rPr lang="it-IT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societatea de ast</a:t>
            </a:r>
            <a:r>
              <a:rPr lang="ro-RO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ă</a:t>
            </a:r>
            <a:r>
              <a:rPr lang="it-IT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BA1B2-04ED-4EF0-BC81-A676ECED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741148"/>
            <a:ext cx="4956312" cy="2921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2D3F7-8EA0-4E92-905A-73A697BA6118}"/>
              </a:ext>
            </a:extLst>
          </p:cNvPr>
          <p:cNvSpPr txBox="1"/>
          <p:nvPr/>
        </p:nvSpPr>
        <p:spPr>
          <a:xfrm>
            <a:off x="437322" y="3741148"/>
            <a:ext cx="6268278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FONDUL SOCIAL EUROPEAN</a:t>
            </a:r>
          </a:p>
          <a:p>
            <a:r>
              <a:rPr lang="ro-R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 co-finantat din Programul Operaţional Capital Uman 2014 – 2020 </a:t>
            </a:r>
          </a:p>
          <a:p>
            <a:r>
              <a:rPr lang="ro-R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Axa prioritară 4: „Incluziunea socială și combaterea sărăciei”</a:t>
            </a:r>
          </a:p>
          <a:p>
            <a:r>
              <a:rPr lang="ro-R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Obiectivul tematic 9: Promovarea incluziunii sociale, combaterea sărăciei și a oricărei forme de discriminare</a:t>
            </a:r>
          </a:p>
          <a:p>
            <a:r>
              <a:rPr lang="ro-R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Prioritatea de investitii 9.ii: Integrarea socio-economică a comunităților marginalizate</a:t>
            </a:r>
          </a:p>
          <a:p>
            <a:r>
              <a:rPr lang="ro-R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Obiectivul specific 4.2: Reducerea numărului de persoane aflate în risc de sărăcie și excluziune socială din comunitățile marginalizate, prin implementarea de măsuri integrate</a:t>
            </a:r>
          </a:p>
          <a:p>
            <a:r>
              <a:rPr lang="ro-R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Titlul proiectului: „Soluții de combatere a marginalizării prin măsuri inovative sociale”</a:t>
            </a:r>
          </a:p>
          <a:p>
            <a:r>
              <a:rPr lang="ro-R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nr.: POCU/20/4/2/101947</a:t>
            </a:r>
          </a:p>
          <a:p>
            <a:r>
              <a:rPr lang="ro-R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Beneficiar: Comuna Bistreț, Județul Dolj</a:t>
            </a:r>
          </a:p>
          <a:p>
            <a:r>
              <a:rPr lang="ro-RO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Parteneri: P1 – Școala Gimnazială Bistreț, P2 – Fundația Magdalena Deijs</a:t>
            </a:r>
          </a:p>
          <a:p>
            <a:endParaRPr lang="ro-R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17EFD-F9AB-4FF1-B18C-550CD4363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486" y="195507"/>
            <a:ext cx="574902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8C2954-0B6E-4AB4-B681-92A83D688284}"/>
              </a:ext>
            </a:extLst>
          </p:cNvPr>
          <p:cNvSpPr/>
          <p:nvPr/>
        </p:nvSpPr>
        <p:spPr>
          <a:xfrm>
            <a:off x="1681659" y="1506339"/>
            <a:ext cx="8083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Trebuie să vorbim despre incluziune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C83C8-7EA2-412B-99AC-9221F5A5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6931">
            <a:off x="4419454" y="2471845"/>
            <a:ext cx="3353091" cy="1914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5F12A-A56E-4711-9174-87EE9C58D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68" y="3490461"/>
            <a:ext cx="1956986" cy="2615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DA69A6-32E7-4E7B-9D40-480F6B50A08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57" y="154391"/>
            <a:ext cx="935990" cy="719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58B5B-2D3B-4134-9CB2-7F738EE2DDC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72" y="154391"/>
            <a:ext cx="744855" cy="719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6C6348-B08D-4FDD-89E6-41C2F9BA3C5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27" y="154391"/>
            <a:ext cx="84899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A4BDF1-DE77-46BB-8FCE-B4A7D8AE4F84}"/>
              </a:ext>
            </a:extLst>
          </p:cNvPr>
          <p:cNvSpPr/>
          <p:nvPr/>
        </p:nvSpPr>
        <p:spPr>
          <a:xfrm>
            <a:off x="2303066" y="1636981"/>
            <a:ext cx="28680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o-RO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anose="020B0600070205080204" pitchFamily="34" charset="-128"/>
              </a:rPr>
              <a:t>Participare</a:t>
            </a:r>
            <a:endParaRPr kumimoji="0" lang="ro-RO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A2481-E117-403C-AAEF-7E026BE5C503}"/>
              </a:ext>
            </a:extLst>
          </p:cNvPr>
          <p:cNvSpPr txBox="1"/>
          <p:nvPr/>
        </p:nvSpPr>
        <p:spPr>
          <a:xfrm>
            <a:off x="2146852" y="3130717"/>
            <a:ext cx="4757531" cy="155734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Reprezentare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Consultare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Decizie</a:t>
            </a:r>
            <a:endParaRPr lang="ro-R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BF9D4-E491-466A-943F-0EF98702D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33340"/>
            <a:ext cx="574902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C4A894-D971-4D64-ADEF-83835135C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27" y="1060319"/>
            <a:ext cx="9746851" cy="5526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1164EA-7E9B-478C-A7ED-7A48064CC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487" y="202095"/>
            <a:ext cx="574902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FD7CC6-3592-47E7-AB87-99C16FCD58EF}"/>
              </a:ext>
            </a:extLst>
          </p:cNvPr>
          <p:cNvSpPr/>
          <p:nvPr/>
        </p:nvSpPr>
        <p:spPr>
          <a:xfrm>
            <a:off x="1828800" y="1816199"/>
            <a:ext cx="8812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ro-RO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Grupurile vulnerabile supuse riscului de excluziune sociala din punctul de vedere al integrarii in munca sunt: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ro-RO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somerii tineri cu varsta intre 15 si 24 de ani;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ro-RO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somerii de lunga durata, tineri si adulti;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ro-RO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persoanele aflate in cautarea unui loc de munca din mediul rural si persoanele ocupate in agricultra cu venituri scazute care doresc sa-si creasca sansele, sa revina sau sa intre pe piata fortei de munca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9F517-49B8-47E8-9549-69CFEDD732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87" y="273063"/>
            <a:ext cx="935990" cy="719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BE71E-4FC4-46EE-B176-AAE2DB748A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02" y="273063"/>
            <a:ext cx="744855" cy="719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8E641-FE7B-432F-A2AB-170E4DF9FA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57" y="273063"/>
            <a:ext cx="84899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000CD-4F1F-4A87-8730-80CB360F18AF}"/>
              </a:ext>
            </a:extLst>
          </p:cNvPr>
          <p:cNvSpPr/>
          <p:nvPr/>
        </p:nvSpPr>
        <p:spPr>
          <a:xfrm>
            <a:off x="1868556" y="2091901"/>
            <a:ext cx="8454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ro-RO" sz="2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se pune accent si pe: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ro-RO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persoanele din mediul rural ocupate in agricultura de subzistenta;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ro-RO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persoanele cu handicap;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ro-RO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absolventii de 18 ani postinstitutionalizati;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ro-RO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persoanele eliberate din detentie;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ro-RO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romii;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ro-RO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somerii apartinand altor categorii defavorizate</a:t>
            </a:r>
            <a:endParaRPr lang="ro-RO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25680-6F2D-48D7-9BB0-A25A69EF60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57" y="376227"/>
            <a:ext cx="935990" cy="719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36F7B2-F72E-47AB-BC41-930961B305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72" y="376227"/>
            <a:ext cx="744855" cy="719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4EE64B-5D6A-4B0E-A029-9F4FDCF17C6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27" y="376227"/>
            <a:ext cx="84899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464287-6BB1-4FF3-9BE3-8F57F8AEFDE6}"/>
              </a:ext>
            </a:extLst>
          </p:cNvPr>
          <p:cNvSpPr txBox="1"/>
          <p:nvPr/>
        </p:nvSpPr>
        <p:spPr>
          <a:xfrm>
            <a:off x="2729948" y="2891355"/>
            <a:ext cx="7673009" cy="101566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 MULTUMIM!</a:t>
            </a:r>
            <a:endParaRPr lang="ro-RO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40964-BCBF-4A44-8B8B-9C1F4D0FD4C9}"/>
              </a:ext>
            </a:extLst>
          </p:cNvPr>
          <p:cNvSpPr txBox="1"/>
          <p:nvPr/>
        </p:nvSpPr>
        <p:spPr>
          <a:xfrm>
            <a:off x="1179444" y="1121972"/>
            <a:ext cx="9422296" cy="92333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o-RO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Conceptul de “incluziune socială”</a:t>
            </a:r>
          </a:p>
          <a:p>
            <a:endParaRPr lang="ro-R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9F93F-DF48-47B3-BDB5-4F2EF3E18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121" y="2186609"/>
            <a:ext cx="8229600" cy="416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sz="2800">
                <a:solidFill>
                  <a:srgbClr val="333333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sz="26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sz="24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106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106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106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-106" charset="2"/>
              <a:buChar char="q"/>
              <a:defRPr sz="2000">
                <a:solidFill>
                  <a:srgbClr val="333333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ro-RO" altLang="ro-RO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 există o definiţie comun acceptată la nivelul UE </a:t>
            </a:r>
          </a:p>
          <a:p>
            <a:pPr eaLnBrk="1" hangingPunct="1"/>
            <a:r>
              <a:rPr lang="ro-RO" altLang="ro-RO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fac adeseori referiri la “excluziunea socială” </a:t>
            </a:r>
            <a:endParaRPr lang="nl-BE" altLang="ro-RO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o-RO" altLang="ro-RO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Definiţiile variază </a:t>
            </a:r>
            <a:endParaRPr lang="nl-BE" altLang="ro-RO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ro-RO" altLang="ro-RO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Relaţionare cu sărăcia</a:t>
            </a:r>
            <a:endParaRPr lang="nl-BE" altLang="ro-RO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ro-RO" altLang="ro-RO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Participare şi/sau integrare socială insuficientă sau neadecvată </a:t>
            </a:r>
          </a:p>
          <a:p>
            <a:pPr lvl="1" eaLnBrk="1" hangingPunct="1"/>
            <a:r>
              <a:rPr lang="ro-RO" altLang="ro-RO" kern="0">
                <a:ea typeface="ＭＳ Ｐゴシック" panose="020B0600070205080204" pitchFamily="34" charset="-128"/>
              </a:rPr>
              <a:t>.........	</a:t>
            </a:r>
            <a:endParaRPr lang="en-US" altLang="ro-RO" kern="0">
              <a:ea typeface="ＭＳ Ｐゴシック" panose="020B060007020508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47AA4-8454-47A4-B033-BB6698844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150514"/>
            <a:ext cx="5749026" cy="719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0DE37E-2A99-4070-908C-4F9D5A9E7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48" y="3306431"/>
            <a:ext cx="4132889" cy="30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C387C-FE72-4802-8F88-B70AA2A88AD4}"/>
              </a:ext>
            </a:extLst>
          </p:cNvPr>
          <p:cNvSpPr txBox="1"/>
          <p:nvPr/>
        </p:nvSpPr>
        <p:spPr>
          <a:xfrm>
            <a:off x="1126435" y="1117598"/>
            <a:ext cx="9753600" cy="462280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lvl="0" indent="540385" algn="just" defTabSz="457200">
              <a:lnSpc>
                <a:spcPct val="115000"/>
              </a:lnSpc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INCLUZIUNEA SOCIALĂ</a:t>
            </a:r>
            <a:endParaRPr lang="ro-RO" sz="28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</a:t>
            </a:r>
            <a:r>
              <a:rPr lang="en-US" sz="2400" b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 care se asigură că persoanele confruntate cu riscul sărăciei şi excluziunii dobândesc oportunităţile şi resursele necesare pentru a participa pe deplin la viaţa economică, socială şi culturală</a:t>
            </a:r>
            <a:endParaRPr lang="ro-RO" sz="24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şi că se bucură de un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andard de viaţă şi bunăstare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 normal în societatea în care trăiesc</a:t>
            </a:r>
            <a:endParaRPr lang="ro-RO" sz="24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ncluziunea socială asigură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participarea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sporită a acestor persoane la luarea deciziilor care le afectează viaţa, precum şi accesul lor la drepturile fundamentale.</a:t>
            </a:r>
            <a:endParaRPr lang="ro-RO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4F99E-313E-4E3D-8F0B-DAEF97A5D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22" y="114070"/>
            <a:ext cx="5749026" cy="71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793BA-8B94-4914-B85E-BE90BBE39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272217"/>
            <a:ext cx="2725806" cy="15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10306D-4528-453C-A9A2-0B3A81400BC4}"/>
              </a:ext>
            </a:extLst>
          </p:cNvPr>
          <p:cNvSpPr txBox="1"/>
          <p:nvPr/>
        </p:nvSpPr>
        <p:spPr>
          <a:xfrm>
            <a:off x="1113182" y="1510971"/>
            <a:ext cx="712967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Scopurile dezirabile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Toţi cetăţenii să aibă oportunităţi egale.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Nevoile elementare ale tuturor cetăţenilor să fie satisfăcute.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Membrii societăţii sunt diferiţi, dar aceste diferenţe trebuie respectate.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Toate persoanele să fie apreciate şi să trăiască demn. </a:t>
            </a:r>
          </a:p>
          <a:p>
            <a:endParaRPr lang="ro-RO">
              <a:solidFill>
                <a:schemeClr val="bg1"/>
              </a:solidFill>
            </a:endParaRPr>
          </a:p>
          <a:p>
            <a:endParaRPr lang="ro-RO">
              <a:solidFill>
                <a:schemeClr val="bg1"/>
              </a:solidFill>
            </a:endParaRPr>
          </a:p>
          <a:p>
            <a:r>
              <a:rPr lang="ro-RO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prezent, unul din cinci români se confruntă cu sărăcia determinată de venitul insuficient, şi o mare parte din sărăcia bazată pe venit este persistentă, trei sferturi dintre persoanele sărace aflându-se în această situaţie de cel puţin trei ani.</a:t>
            </a:r>
            <a:endParaRPr lang="ro-RO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8363C-224B-4606-BD9F-A728C14A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06836"/>
            <a:ext cx="5749026" cy="71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337C74-16DB-43D8-B257-E906FC411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25" y="3234961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96502C-B903-4425-BB17-20E50FB3CEB8}"/>
              </a:ext>
            </a:extLst>
          </p:cNvPr>
          <p:cNvSpPr txBox="1"/>
          <p:nvPr/>
        </p:nvSpPr>
        <p:spPr>
          <a:xfrm>
            <a:off x="1643270" y="1258118"/>
            <a:ext cx="92500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Caracteristicile “excluziunii sociale”</a:t>
            </a:r>
            <a:endParaRPr lang="ro-R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92A78-B336-4D78-9A95-AD15E8C9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153827"/>
            <a:ext cx="5749026" cy="719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253F4-B308-43E9-863D-67CA2580C19A}"/>
              </a:ext>
            </a:extLst>
          </p:cNvPr>
          <p:cNvSpPr txBox="1"/>
          <p:nvPr/>
        </p:nvSpPr>
        <p:spPr>
          <a:xfrm>
            <a:off x="893312" y="2587649"/>
            <a:ext cx="8077201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4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Excluziunea este legată de normele societăţii/ contextul social existente la un moment dat 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4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Diferenţe între ţări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4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Schimbări ale normelor în fiecare ţară </a:t>
            </a:r>
            <a:endParaRPr lang="nl-BE" altLang="ro-RO" sz="2400" b="1" kern="0">
              <a:solidFill>
                <a:schemeClr val="bg1"/>
              </a:solidFill>
              <a:latin typeface="Verdana"/>
              <a:ea typeface="ＭＳ Ｐゴシック" panose="020B0600070205080204" pitchFamily="34" charset="-128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4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Excluziunea reprezintă consecinţa deciziilor/ acţiunilor altor persoane / organizaţii / instituţii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4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Excluziunea implică perspective de viitor limitate pentru indivizii/grupurile afectate </a:t>
            </a:r>
          </a:p>
          <a:p>
            <a:endParaRPr lang="ro-RO" sz="3000" kern="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4B77C-9B4C-4903-8181-BC6BCCA1A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96" y="2995921"/>
            <a:ext cx="3095590" cy="18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E8630-9F32-42D8-8457-457FBD7AF960}"/>
              </a:ext>
            </a:extLst>
          </p:cNvPr>
          <p:cNvSpPr txBox="1"/>
          <p:nvPr/>
        </p:nvSpPr>
        <p:spPr>
          <a:xfrm>
            <a:off x="1517374" y="1479336"/>
            <a:ext cx="9157252" cy="233910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o-RO" sz="3200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EXCLUZIUNEA SOCIALĂ</a:t>
            </a:r>
          </a:p>
          <a:p>
            <a:r>
              <a:rPr lang="ro-RO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o-R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dinamic, complex şi multidimensional care implică refuzul sau lipsa unor resurse, drepturi, bunuri şi servicii şi incapacitatea de a participa la relaţiile şi activităţile la care majoritatea persoanelor din societate are acces</a:t>
            </a:r>
          </a:p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C8E08-8364-4189-95A4-9AB8C78D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80" y="3818438"/>
            <a:ext cx="4171950" cy="2701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3A319-C172-46CB-BA5F-B1D3CFE1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487" y="206836"/>
            <a:ext cx="574902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157F3-C64C-4E61-97EB-7382221CD3BF}"/>
              </a:ext>
            </a:extLst>
          </p:cNvPr>
          <p:cNvSpPr txBox="1"/>
          <p:nvPr/>
        </p:nvSpPr>
        <p:spPr>
          <a:xfrm>
            <a:off x="1232453" y="1114247"/>
            <a:ext cx="84548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o-RO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Dimensiunile “excluziunii sociale</a:t>
            </a:r>
            <a:r>
              <a: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’’</a:t>
            </a:r>
            <a:r>
              <a:rPr lang="ro-RO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8FE59-607A-42DE-86BF-3F0EE91E885E}"/>
              </a:ext>
            </a:extLst>
          </p:cNvPr>
          <p:cNvSpPr txBox="1"/>
          <p:nvPr/>
        </p:nvSpPr>
        <p:spPr>
          <a:xfrm>
            <a:off x="807173" y="2330180"/>
            <a:ext cx="8163340" cy="362560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Excluderea de la resurse adecvate de trai (sărăcia) </a:t>
            </a:r>
            <a:endParaRPr lang="en-US" altLang="ro-RO" sz="2800" b="1" kern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Excluderea de pe piaţa muncii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Excluderea de la servicii (ex. transport, locuire etc.)</a:t>
            </a:r>
            <a:endParaRPr lang="en-US" altLang="ro-RO" sz="2800" b="1" kern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Font typeface="Wingdings" panose="05000000000000000000" pitchFamily="2" charset="2"/>
              <a:buChar char="q"/>
            </a:pPr>
            <a:r>
              <a:rPr lang="ro-RO" altLang="ro-RO" sz="28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Excluderea din relaţiile sociale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</a:pPr>
            <a:endParaRPr lang="en-US" altLang="ro-RO" sz="2800" b="1" kern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</a:pPr>
            <a:r>
              <a:rPr lang="en-US" altLang="ro-RO" sz="28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= </a:t>
            </a:r>
            <a:r>
              <a:rPr lang="ro-RO" altLang="ro-RO" sz="2800" b="1" ker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multidimensional </a:t>
            </a:r>
            <a:endParaRPr lang="en-US" altLang="ro-RO" sz="2800" b="1" kern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45962-AAEF-4D0D-8777-D86B9D5B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54226"/>
            <a:ext cx="5749026" cy="719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1C3764-DD84-45F8-867A-F256AF874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17" y="3098287"/>
            <a:ext cx="3750365" cy="32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FD6B31-401E-4D96-A3C6-A2C40498F5FC}"/>
              </a:ext>
            </a:extLst>
          </p:cNvPr>
          <p:cNvSpPr txBox="1"/>
          <p:nvPr/>
        </p:nvSpPr>
        <p:spPr>
          <a:xfrm>
            <a:off x="1577009" y="1488327"/>
            <a:ext cx="9223513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Grupurile vulnerabile in societatea de astazi</a:t>
            </a:r>
          </a:p>
          <a:p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3F4F6-4887-4FE5-A3F9-DF6D91CF8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246592"/>
            <a:ext cx="5749026" cy="71939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CEC980-217E-4304-8024-1888989A5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917324"/>
              </p:ext>
            </p:extLst>
          </p:nvPr>
        </p:nvGraphicFramePr>
        <p:xfrm>
          <a:off x="148696" y="2345023"/>
          <a:ext cx="7010400" cy="432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720C510-2531-42DF-8423-5AEB2508AE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7" y="2711929"/>
            <a:ext cx="5049078" cy="37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rligi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>
        <a:noFill/>
        <a:ln>
          <a:solidFill>
            <a:schemeClr val="accent4">
              <a:lumMod val="5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hirligig design template" id="{C20C433A-93F8-478B-AC4D-DD4E52A28B92}" vid="{C901235C-D99E-4DA4-B3B6-5E8DC515C8A8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C49E1-11F2-4EB9-9390-F2D155C1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Whirligig design slides</Template>
  <TotalTime>0</TotalTime>
  <Words>1019</Words>
  <Application>Microsoft Office PowerPoint</Application>
  <PresentationFormat>Widescreen</PresentationFormat>
  <Paragraphs>127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Whirligig design template</vt:lpstr>
      <vt:lpstr>PowerPoint Presentation</vt:lpstr>
      <vt:lpstr>Grupurile vulnerabile și incluziunea lor în societatea de astăzi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2018-03-01T13:24:14Z</dcterms:created>
  <dcterms:modified xsi:type="dcterms:W3CDTF">2018-03-02T05:55:56Z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TC034606169991</vt:lpwstr>
  </property>
</Properties>
</file>